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19" r:id="rId3"/>
    <p:sldId id="1021" r:id="rId4"/>
    <p:sldId id="1025" r:id="rId5"/>
    <p:sldId id="1083" r:id="rId6"/>
    <p:sldId id="1027" r:id="rId7"/>
    <p:sldId id="1029" r:id="rId8"/>
    <p:sldId id="1035" r:id="rId9"/>
    <p:sldId id="1031" r:id="rId10"/>
    <p:sldId id="1033" r:id="rId11"/>
    <p:sldId id="1022" r:id="rId12"/>
    <p:sldId id="1085" r:id="rId13"/>
    <p:sldId id="1086" r:id="rId14"/>
    <p:sldId id="1087" r:id="rId15"/>
    <p:sldId id="1084" r:id="rId16"/>
    <p:sldId id="1037" r:id="rId17"/>
    <p:sldId id="1088" r:id="rId18"/>
    <p:sldId id="1091" r:id="rId19"/>
    <p:sldId id="1093" r:id="rId20"/>
    <p:sldId id="1094" r:id="rId21"/>
    <p:sldId id="1097" r:id="rId22"/>
    <p:sldId id="1112" r:id="rId23"/>
    <p:sldId id="1096"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3.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微观结构与物质的多样性</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单元  微粒</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之间的相互作用力</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54028" y="3114841"/>
            <a:ext cx="2184793" cy="419100"/>
          </a:xfrm>
          <a:prstGeom prst="rect">
            <a:avLst/>
          </a:prstGeom>
        </p:spPr>
      </p:pic>
      <p:pic>
        <p:nvPicPr>
          <p:cNvPr id="4" name="图片 3"/>
          <p:cNvPicPr>
            <a:picLocks noChangeAspect="1"/>
          </p:cNvPicPr>
          <p:nvPr/>
        </p:nvPicPr>
        <p:blipFill>
          <a:blip r:embed="rId2"/>
          <a:stretch>
            <a:fillRect/>
          </a:stretch>
        </p:blipFill>
        <p:spPr>
          <a:xfrm>
            <a:off x="8327454" y="2511854"/>
            <a:ext cx="3484412" cy="41910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6764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变化过程中化学键的变化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化学变化中化学键的变化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97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从化学键的角度看，化学反应的本质就是旧化学键断裂和新化学键形成的过程。化学反应的过程中，一定有化学键的破坏和形成，但反应物中所有的化学键并不一定都被破坏，如反应：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，只破坏了反应物中的离子键，而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中的共价键未被破坏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67643"/>
              </a:xfrm>
              <a:blipFill>
                <a:blip r:embed="rId3"/>
                <a:stretch>
                  <a:fillRect l="-796" r="-849" b="-853"/>
                </a:stretch>
              </a:blipFill>
            </p:spPr>
            <p:txBody>
              <a:bodyPr/>
              <a:lstStyle/>
              <a:p>
                <a:r>
                  <a:rPr lang="zh-CN" altLang="en-US">
                    <a:noFill/>
                  </a:rPr>
                  <a:t> </a:t>
                </a:r>
              </a:p>
            </p:txBody>
          </p:sp>
        </mc:Fallback>
      </mc:AlternateContent>
      <p:pic>
        <p:nvPicPr>
          <p:cNvPr id="3" name="要点2.EPS" descr="id:2147489733;FounderCES"/>
          <p:cNvPicPr/>
          <p:nvPr/>
        </p:nvPicPr>
        <p:blipFill>
          <a:blip r:embed="rId4"/>
          <a:stretch>
            <a:fillRect/>
          </a:stretch>
        </p:blipFill>
        <p:spPr>
          <a:xfrm>
            <a:off x="341993" y="915707"/>
            <a:ext cx="1024890" cy="359410"/>
          </a:xfrm>
          <a:prstGeom prst="rect">
            <a:avLst/>
          </a:prstGeom>
        </p:spPr>
      </p:pic>
    </p:spTree>
    <p:extLst>
      <p:ext uri="{BB962C8B-B14F-4D97-AF65-F5344CB8AC3E}">
        <p14:creationId xmlns:p14="http://schemas.microsoft.com/office/powerpoint/2010/main" val="3367067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095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物理变化中化学键的变化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有些物质在熔化或溶解的过程中化学键也会被破坏，但均没有新化学键形成。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离子化合物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离子化合物</a:t>
                </a:r>
                <a14:m>
                  <m:oMath xmlns:m="http://schemas.openxmlformats.org/officeDocument/2006/math">
                    <m:box>
                      <m:box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溶解或熔化</m:t>
                            </m:r>
                            <m:r>
                              <a:rPr lang="zh-CN"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groupChr>
                      </m:e>
                    </m:box>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a:t>
                </a:r>
                <a14:m>
                  <m:oMath xmlns:m="http://schemas.openxmlformats.org/officeDocument/2006/math">
                    <m:box>
                      <m:box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离子键被破坏</m:t>
                            </m:r>
                            <m:r>
                              <a:rPr lang="zh-CN"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groupChr>
                      </m:e>
                    </m:box>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阴、阳离子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509533"/>
              </a:xfrm>
              <a:blipFill>
                <a:blip r:embed="rId2"/>
                <a:stretch>
                  <a:fillRect l="-796" b="-36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9898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7672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共价化合物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溶解过程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非电解质</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box>
                            <m:box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groupChr>
                            </m:e>
                          </m:box>
                        </m:e>
                      </m:m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与水反应</m:t>
                          </m:r>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共价键被破坏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box>
                            <m:box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e>
                              </m:groupChr>
                            </m:e>
                          </m:box>
                        </m:e>
                      </m:m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电离</m:t>
                          </m:r>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共价键断裂生成阴、阳离子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部分非电解质</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box>
                            <m:box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m:rPr>
                                      <m:brk m:alnAt="2"/>
                                    </m:rPr>
                                    <a:rPr lang="en-US" altLang="zh-CN" b="1" i="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如蔗糖、酒精</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box>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不反应、不电离</m:t>
                          </m:r>
                        </m:e>
                      </m:mr>
                    </m:m>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共价键不被破坏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76728"/>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81252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熔化过程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由分子构成的，如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破坏分子间作用力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由原子构成的，如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破坏共价键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2503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单质的熔化或溶解过程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由分子构成的固体单质，如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的升华，此过程中只破坏分子间作用力，而不破坏化学键。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由原子构成的固体单质，如金刚石、晶体硅等，在熔化时破坏共价键。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某些活泼的非金属单质，溶于水后能与水反应，其分子内的共价键被破坏，如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89833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2466856"/>
          </a:xfrm>
          <a:prstGeom prst="rect">
            <a:avLst/>
          </a:prstGeom>
        </p:spPr>
      </p:pic>
      <p:sp>
        <p:nvSpPr>
          <p:cNvPr id="2" name="内容占位符 1"/>
          <p:cNvSpPr>
            <a:spLocks noGrp="1"/>
          </p:cNvSpPr>
          <p:nvPr>
            <p:ph idx="1"/>
          </p:nvPr>
        </p:nvSpPr>
        <p:spPr>
          <a:xfrm>
            <a:off x="360854" y="847162"/>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化学键被破坏的变化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不一定是化学变化。如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晶体、晶体硅的受热熔化、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晶体溶于水等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只有旧化学键的断裂而没有新化学键的形成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故不是化学变化。只有化学键生成的变化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也不一定是化学变化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溶液中析出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顿有所悟.EPS" descr="id:2147489697;FounderCES"/>
          <p:cNvPicPr/>
          <p:nvPr/>
        </p:nvPicPr>
        <p:blipFill>
          <a:blip r:embed="rId3"/>
          <a:stretch>
            <a:fillRect/>
          </a:stretch>
        </p:blipFill>
        <p:spPr>
          <a:xfrm>
            <a:off x="343436" y="1010392"/>
            <a:ext cx="1641475" cy="359410"/>
          </a:xfrm>
          <a:prstGeom prst="rect">
            <a:avLst/>
          </a:prstGeom>
        </p:spPr>
      </p:pic>
    </p:spTree>
    <p:extLst>
      <p:ext uri="{BB962C8B-B14F-4D97-AF65-F5344CB8AC3E}">
        <p14:creationId xmlns:p14="http://schemas.microsoft.com/office/powerpoint/2010/main" val="15053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是同学们熟悉的物质。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这些物质中，只含有共价键的是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；只含有离子键的是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；既含有共价键又含有离子键的是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；不存在化学键的是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740;FounderCES"/>
          <p:cNvPicPr/>
          <p:nvPr/>
        </p:nvPicPr>
        <p:blipFill>
          <a:blip r:embed="rId2"/>
          <a:stretch>
            <a:fillRect/>
          </a:stretch>
        </p:blipFill>
        <p:spPr>
          <a:xfrm>
            <a:off x="341994" y="915707"/>
            <a:ext cx="1116965" cy="359410"/>
          </a:xfrm>
          <a:prstGeom prst="rect">
            <a:avLst/>
          </a:prstGeom>
        </p:spPr>
      </p:pic>
      <p:sp>
        <p:nvSpPr>
          <p:cNvPr id="4" name="内容占位符 1"/>
          <p:cNvSpPr txBox="1">
            <a:spLocks/>
          </p:cNvSpPr>
          <p:nvPr/>
        </p:nvSpPr>
        <p:spPr bwMode="auto">
          <a:xfrm>
            <a:off x="360854" y="4084658"/>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①②④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⑤⑥⑦⑨⑩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4281413"/>
            <a:ext cx="807720" cy="287655"/>
          </a:xfrm>
          <a:prstGeom prst="rect">
            <a:avLst/>
          </a:prstGeom>
        </p:spPr>
      </p:pic>
    </p:spTree>
    <p:extLst>
      <p:ext uri="{BB962C8B-B14F-4D97-AF65-F5344CB8AC3E}">
        <p14:creationId xmlns:p14="http://schemas.microsoft.com/office/powerpoint/2010/main" val="375866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属于共价化合物的是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；属于离子化合物的是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84187"/>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③⑤⑥⑦⑨⑩</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答案.EPS" descr="id:2147489726;FounderCES"/>
          <p:cNvPicPr/>
          <p:nvPr/>
        </p:nvPicPr>
        <p:blipFill>
          <a:blip r:embed="rId2"/>
          <a:stretch>
            <a:fillRect/>
          </a:stretch>
        </p:blipFill>
        <p:spPr>
          <a:xfrm>
            <a:off x="360854" y="2680942"/>
            <a:ext cx="807720" cy="287655"/>
          </a:xfrm>
          <a:prstGeom prst="rect">
            <a:avLst/>
          </a:prstGeom>
        </p:spPr>
      </p:pic>
    </p:spTree>
    <p:extLst>
      <p:ext uri="{BB962C8B-B14F-4D97-AF65-F5344CB8AC3E}">
        <p14:creationId xmlns:p14="http://schemas.microsoft.com/office/powerpoint/2010/main" val="415549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溶于水，破坏了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，写出其电离方程式：</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在熔融状态下电离，破坏了</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，写出其电离方程式：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p:cNvSpPr txBox="1">
                <a:spLocks/>
              </p:cNvSpPr>
              <p:nvPr/>
            </p:nvSpPr>
            <p:spPr bwMode="auto">
              <a:xfrm>
                <a:off x="360854" y="3501008"/>
                <a:ext cx="11485848" cy="137839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txBox="1">
                <a:spLocks noRot="1" noChangeAspect="1" noMove="1" noResize="1" noEditPoints="1" noAdjustHandles="1" noChangeArrowheads="1" noChangeShapeType="1" noTextEdit="1"/>
              </p:cNvSpPr>
              <p:nvPr/>
            </p:nvSpPr>
            <p:spPr bwMode="auto">
              <a:xfrm>
                <a:off x="360854" y="3501008"/>
                <a:ext cx="11485848" cy="1378391"/>
              </a:xfrm>
              <a:prstGeom prst="rect">
                <a:avLst/>
              </a:prstGeom>
              <a:blipFill>
                <a:blip r:embed="rId2"/>
                <a:stretch>
                  <a:fillRect l="-796" b="-398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答案.EPS" descr="id:2147489726;FounderCES"/>
          <p:cNvPicPr/>
          <p:nvPr/>
        </p:nvPicPr>
        <p:blipFill>
          <a:blip r:embed="rId3"/>
          <a:stretch>
            <a:fillRect/>
          </a:stretch>
        </p:blipFill>
        <p:spPr>
          <a:xfrm>
            <a:off x="360854" y="3753411"/>
            <a:ext cx="807720" cy="287655"/>
          </a:xfrm>
          <a:prstGeom prst="rect">
            <a:avLst/>
          </a:prstGeom>
        </p:spPr>
      </p:pic>
    </p:spTree>
    <p:extLst>
      <p:ext uri="{BB962C8B-B14F-4D97-AF65-F5344CB8AC3E}">
        <p14:creationId xmlns:p14="http://schemas.microsoft.com/office/powerpoint/2010/main" val="2246718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22376"/>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、金刚石中只含有共价键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只含有共价键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是共价化合物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中只含有离子键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是离子化合物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都是既含有离子键又含有共价键的离子化合物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稀有气体</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Ne</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是由单原子分子构成的</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不含任何化学键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溶于水电离时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之间的离子键被破坏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之间的共价键也被破坏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而在熔融状态电离时只有离子键被破坏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22376"/>
              </a:xfrm>
              <a:blipFill>
                <a:blip r:embed="rId2"/>
                <a:stretch>
                  <a:fillRect l="-796" r="-849" b="-4104"/>
                </a:stretch>
              </a:blipFill>
            </p:spPr>
            <p:txBody>
              <a:bodyPr/>
              <a:lstStyle/>
              <a:p>
                <a:r>
                  <a:rPr lang="zh-CN" altLang="en-US">
                    <a:noFill/>
                  </a:rPr>
                  <a:t> </a:t>
                </a:r>
              </a:p>
            </p:txBody>
          </p:sp>
        </mc:Fallback>
      </mc:AlternateContent>
      <p:pic>
        <p:nvPicPr>
          <p:cNvPr id="3" name="24解析.EPS" descr="id:2147489719;FounderCES"/>
          <p:cNvPicPr/>
          <p:nvPr/>
        </p:nvPicPr>
        <p:blipFill>
          <a:blip r:embed="rId3"/>
          <a:stretch>
            <a:fillRect/>
          </a:stretch>
        </p:blipFill>
        <p:spPr>
          <a:xfrm>
            <a:off x="360854" y="942875"/>
            <a:ext cx="807720" cy="287655"/>
          </a:xfrm>
          <a:prstGeom prst="rect">
            <a:avLst/>
          </a:prstGeom>
        </p:spPr>
      </p:pic>
    </p:spTree>
    <p:extLst>
      <p:ext uri="{BB962C8B-B14F-4D97-AF65-F5344CB8AC3E}">
        <p14:creationId xmlns:p14="http://schemas.microsoft.com/office/powerpoint/2010/main" val="1257412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1078922" y="5296969"/>
            <a:ext cx="5952388" cy="419100"/>
          </a:xfrm>
          <a:prstGeom prst="rect">
            <a:avLst/>
          </a:prstGeom>
        </p:spPr>
      </p:pic>
      <p:pic>
        <p:nvPicPr>
          <p:cNvPr id="7" name="图片 6"/>
          <p:cNvPicPr>
            <a:picLocks noChangeAspect="1"/>
          </p:cNvPicPr>
          <p:nvPr/>
        </p:nvPicPr>
        <p:blipFill>
          <a:blip r:embed="rId2"/>
          <a:stretch>
            <a:fillRect/>
          </a:stretch>
        </p:blipFill>
        <p:spPr>
          <a:xfrm>
            <a:off x="6141086" y="4356395"/>
            <a:ext cx="5223599" cy="419100"/>
          </a:xfrm>
          <a:prstGeom prst="rect">
            <a:avLst/>
          </a:prstGeom>
        </p:spPr>
      </p:pic>
      <p:pic>
        <p:nvPicPr>
          <p:cNvPr id="6" name="图片 5"/>
          <p:cNvPicPr>
            <a:picLocks noChangeAspect="1"/>
          </p:cNvPicPr>
          <p:nvPr/>
        </p:nvPicPr>
        <p:blipFill>
          <a:blip r:embed="rId2"/>
          <a:stretch>
            <a:fillRect/>
          </a:stretch>
        </p:blipFill>
        <p:spPr>
          <a:xfrm>
            <a:off x="2287491" y="3878466"/>
            <a:ext cx="3672408" cy="419100"/>
          </a:xfrm>
          <a:prstGeom prst="rect">
            <a:avLst/>
          </a:prstGeom>
        </p:spPr>
      </p:pic>
      <p:pic>
        <p:nvPicPr>
          <p:cNvPr id="5" name="图片 4"/>
          <p:cNvPicPr>
            <a:picLocks noChangeAspect="1"/>
          </p:cNvPicPr>
          <p:nvPr/>
        </p:nvPicPr>
        <p:blipFill>
          <a:blip r:embed="rId2"/>
          <a:stretch>
            <a:fillRect/>
          </a:stretch>
        </p:blipFill>
        <p:spPr>
          <a:xfrm>
            <a:off x="2252494" y="2442545"/>
            <a:ext cx="3456384" cy="419100"/>
          </a:xfrm>
          <a:prstGeom prst="rect">
            <a:avLst/>
          </a:prstGeom>
        </p:spPr>
      </p:pic>
      <p:sp>
        <p:nvSpPr>
          <p:cNvPr id="2" name="内容占位符 1"/>
          <p:cNvSpPr>
            <a:spLocks noGrp="1"/>
          </p:cNvSpPr>
          <p:nvPr>
            <p:ph idx="1"/>
          </p:nvPr>
        </p:nvSpPr>
        <p:spPr>
          <a:xfrm>
            <a:off x="360854" y="1414517"/>
            <a:ext cx="11485848" cy="4893647"/>
          </a:xfrm>
        </p:spPr>
        <p:txBody>
          <a:bodyPr/>
          <a:lstStyle/>
          <a:p>
            <a:pPr hangingPunct="0">
              <a:lnSpc>
                <a:spcPct val="13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化学键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物质中直接相邻的原子或离子之间存在的强烈的相互作用叫作化学键。化学键的主要类型：离子键、共价键、金属键。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化学键只存在于物质内部，且必须是相邻原子或离子之间的强烈的相互作用。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强烈的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，是指原子间存在电子的转移，即形成共用电子对或得失电子。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既有静电吸引也有静电排斥，是二者的平衡。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并不是所有物质中都存在化学键，如稀有气体都是单原子分子，不存在化学键。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一个化学反应的过程，本质上就是旧化学键的断裂和新化学键的形成的过程。但是，发生化学键断裂的过程不一定就是化学变化，如氯化钠固体的熔化、氯化钠和氯化氢等电解质的溶解等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617;FounderCES"/>
          <p:cNvPicPr/>
          <p:nvPr/>
        </p:nvPicPr>
        <p:blipFill>
          <a:blip r:embed="rId3"/>
          <a:stretch>
            <a:fillRect/>
          </a:stretch>
        </p:blipFill>
        <p:spPr>
          <a:xfrm>
            <a:off x="2970689" y="747286"/>
            <a:ext cx="6249035" cy="539750"/>
          </a:xfrm>
          <a:prstGeom prst="rect">
            <a:avLst/>
          </a:prstGeom>
        </p:spPr>
      </p:pic>
      <p:pic>
        <p:nvPicPr>
          <p:cNvPr id="4" name="知识点1.EPS" descr="id:2147489624;FounderCES"/>
          <p:cNvPicPr/>
          <p:nvPr/>
        </p:nvPicPr>
        <p:blipFill>
          <a:blip r:embed="rId4"/>
          <a:stretch>
            <a:fillRect/>
          </a:stretch>
        </p:blipFill>
        <p:spPr>
          <a:xfrm>
            <a:off x="337964" y="1521956"/>
            <a:ext cx="1302385" cy="359410"/>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75972" y="3068960"/>
            <a:ext cx="3692436" cy="419100"/>
          </a:xfrm>
          <a:prstGeom prst="rect">
            <a:avLst/>
          </a:prstGeom>
        </p:spPr>
      </p:pic>
      <p:pic>
        <p:nvPicPr>
          <p:cNvPr id="4" name="图片 3"/>
          <p:cNvPicPr>
            <a:picLocks noChangeAspect="1"/>
          </p:cNvPicPr>
          <p:nvPr/>
        </p:nvPicPr>
        <p:blipFill>
          <a:blip r:embed="rId2"/>
          <a:stretch>
            <a:fillRect/>
          </a:stretch>
        </p:blipFill>
        <p:spPr>
          <a:xfrm>
            <a:off x="6138614" y="2521359"/>
            <a:ext cx="5645224" cy="419100"/>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最</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外层是否为</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电子稳定结构的判断方法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分子中若含有氢原子，则氢原子满足的是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电子稳定结构。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一般来说，在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型分子中，若某元素化合价的绝对值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或共用电子对数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与其原子最外层电子数之和等于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，则该元素原子的最外层满足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电子稳定结构，否则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2546;FounderCES"/>
          <p:cNvPicPr/>
          <p:nvPr/>
        </p:nvPicPr>
        <p:blipFill>
          <a:blip r:embed="rId3">
            <a:clrChange>
              <a:clrFrom>
                <a:srgbClr val="FFFFFF"/>
              </a:clrFrom>
              <a:clrTo>
                <a:srgbClr val="FFFFFF">
                  <a:alpha val="0"/>
                </a:srgbClr>
              </a:clrTo>
            </a:clrChange>
          </a:blip>
          <a:stretch>
            <a:fillRect/>
          </a:stretch>
        </p:blipFill>
        <p:spPr>
          <a:xfrm>
            <a:off x="343436" y="915707"/>
            <a:ext cx="1024890" cy="359410"/>
          </a:xfrm>
          <a:prstGeom prst="rect">
            <a:avLst/>
          </a:prstGeom>
          <a:solidFill>
            <a:scrgbClr r="0" g="0" b="0">
              <a:alpha val="0"/>
            </a:scrgbClr>
          </a:solidFill>
        </p:spPr>
      </p:pic>
    </p:spTree>
    <p:extLst>
      <p:ext uri="{BB962C8B-B14F-4D97-AF65-F5344CB8AC3E}">
        <p14:creationId xmlns:p14="http://schemas.microsoft.com/office/powerpoint/2010/main" val="40683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阳离子：主族元素的阳离子看其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原子的次外层电子数＋最外层电子数－化合价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，则该离子的最外层满足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电子稳定结构，否则不满足。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阴离子：主族元素的阴离子看其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原子的最外层电子数＋化合价的绝对值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，则该离子的最外层满足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电子稳定结构，否则不满足。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7965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906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广西玉林实验中学期末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下列化学用语表达正确的是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结构示意图：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用电子式表示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的形成过程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044;FounderCES"/>
          <p:cNvPicPr/>
          <p:nvPr/>
        </p:nvPicPr>
        <p:blipFill>
          <a:blip r:embed="rId2"/>
          <a:stretch>
            <a:fillRect/>
          </a:stretch>
        </p:blipFill>
        <p:spPr>
          <a:xfrm>
            <a:off x="343436" y="915707"/>
            <a:ext cx="1116965" cy="359410"/>
          </a:xfrm>
          <a:prstGeom prst="rect">
            <a:avLst/>
          </a:prstGeom>
        </p:spPr>
      </p:pic>
      <p:pic>
        <p:nvPicPr>
          <p:cNvPr id="4" name="hs521.jpg" descr="id:2147492560;FounderCES"/>
          <p:cNvPicPr/>
          <p:nvPr/>
        </p:nvPicPr>
        <p:blipFill>
          <a:blip r:embed="rId3">
            <a:clrChange>
              <a:clrFrom>
                <a:srgbClr val="FFFFFF"/>
              </a:clrFrom>
              <a:clrTo>
                <a:srgbClr val="FFFFFF">
                  <a:alpha val="0"/>
                </a:srgbClr>
              </a:clrTo>
            </a:clrChange>
          </a:blip>
          <a:stretch>
            <a:fillRect/>
          </a:stretch>
        </p:blipFill>
        <p:spPr>
          <a:xfrm>
            <a:off x="3430910" y="3717032"/>
            <a:ext cx="1806184" cy="1224136"/>
          </a:xfrm>
          <a:prstGeom prst="rect">
            <a:avLst/>
          </a:prstGeom>
          <a:solidFill>
            <a:scrgbClr r="0" g="0" b="0">
              <a:alpha val="0"/>
            </a:scrgbClr>
          </a:solidFill>
        </p:spPr>
      </p:pic>
      <p:pic>
        <p:nvPicPr>
          <p:cNvPr id="5" name="hs522.jpg" descr="id:2147492567;FounderCES"/>
          <p:cNvPicPr/>
          <p:nvPr/>
        </p:nvPicPr>
        <p:blipFill>
          <a:blip r:embed="rId4">
            <a:clrChange>
              <a:clrFrom>
                <a:srgbClr val="FFFFFF"/>
              </a:clrFrom>
              <a:clrTo>
                <a:srgbClr val="FFFFFF">
                  <a:alpha val="0"/>
                </a:srgbClr>
              </a:clrTo>
            </a:clrChange>
          </a:blip>
          <a:stretch>
            <a:fillRect/>
          </a:stretch>
        </p:blipFill>
        <p:spPr>
          <a:xfrm>
            <a:off x="4960496" y="5211782"/>
            <a:ext cx="3846692" cy="536263"/>
          </a:xfrm>
          <a:prstGeom prst="rect">
            <a:avLst/>
          </a:prstGeom>
          <a:solidFill>
            <a:scrgbClr r="0" g="0" b="0">
              <a:alpha val="0"/>
            </a:scrgbClr>
          </a:solidFill>
        </p:spPr>
      </p:pic>
      <p:sp>
        <p:nvSpPr>
          <p:cNvPr id="6" name="内容占位符 1"/>
          <p:cNvSpPr txBox="1">
            <a:spLocks/>
          </p:cNvSpPr>
          <p:nvPr/>
        </p:nvSpPr>
        <p:spPr bwMode="auto">
          <a:xfrm>
            <a:off x="360854" y="580526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726;FounderCES"/>
          <p:cNvPicPr/>
          <p:nvPr/>
        </p:nvPicPr>
        <p:blipFill>
          <a:blip r:embed="rId5"/>
          <a:stretch>
            <a:fillRect/>
          </a:stretch>
        </p:blipFill>
        <p:spPr>
          <a:xfrm>
            <a:off x="360854" y="6002019"/>
            <a:ext cx="807720" cy="287655"/>
          </a:xfrm>
          <a:prstGeom prst="rect">
            <a:avLst/>
          </a:prstGeom>
        </p:spPr>
      </p:pic>
      <p:pic>
        <p:nvPicPr>
          <p:cNvPr id="8" name="图片 7"/>
          <p:cNvPicPr>
            <a:picLocks noChangeAspect="1"/>
          </p:cNvPicPr>
          <p:nvPr/>
        </p:nvPicPr>
        <p:blipFill>
          <a:blip r:embed="rId6"/>
          <a:stretch>
            <a:fillRect/>
          </a:stretch>
        </p:blipFill>
        <p:spPr>
          <a:xfrm>
            <a:off x="3286894" y="1628800"/>
            <a:ext cx="2364665" cy="1134599"/>
          </a:xfrm>
          <a:prstGeom prst="rect">
            <a:avLst/>
          </a:prstGeom>
        </p:spPr>
      </p:pic>
      <p:pic>
        <p:nvPicPr>
          <p:cNvPr id="9" name="图片 8"/>
          <p:cNvPicPr>
            <a:picLocks noChangeAspect="1"/>
          </p:cNvPicPr>
          <p:nvPr/>
        </p:nvPicPr>
        <p:blipFill>
          <a:blip r:embed="rId7"/>
          <a:stretch>
            <a:fillRect/>
          </a:stretch>
        </p:blipFill>
        <p:spPr>
          <a:xfrm>
            <a:off x="2854846" y="3073726"/>
            <a:ext cx="1744125" cy="525073"/>
          </a:xfrm>
          <a:prstGeom prst="rect">
            <a:avLst/>
          </a:prstGeom>
        </p:spPr>
      </p:pic>
    </p:spTree>
    <p:extLst>
      <p:ext uri="{BB962C8B-B14F-4D97-AF65-F5344CB8AC3E}">
        <p14:creationId xmlns:p14="http://schemas.microsoft.com/office/powerpoint/2010/main" val="213474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208571"/>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中各原子满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与每个</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原子之间形成碳氧双键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其电子式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endParaRPr lang="en-US" altLang="zh-CN" sz="15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结构示意图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为共价化合物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用电子式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的形成过程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1592005"/>
            <a:ext cx="807720" cy="287655"/>
          </a:xfrm>
          <a:prstGeom prst="rect">
            <a:avLst/>
          </a:prstGeom>
        </p:spPr>
      </p:pic>
      <p:pic>
        <p:nvPicPr>
          <p:cNvPr id="4" name="hs521.jpg" descr="id:2147492560;FounderCES"/>
          <p:cNvPicPr/>
          <p:nvPr/>
        </p:nvPicPr>
        <p:blipFill>
          <a:blip r:embed="rId3">
            <a:clrChange>
              <a:clrFrom>
                <a:srgbClr val="FFFFFF"/>
              </a:clrFrom>
              <a:clrTo>
                <a:srgbClr val="FFFFFF">
                  <a:alpha val="0"/>
                </a:srgbClr>
              </a:clrTo>
            </a:clrChange>
          </a:blip>
          <a:stretch>
            <a:fillRect/>
          </a:stretch>
        </p:blipFill>
        <p:spPr>
          <a:xfrm>
            <a:off x="5087094" y="3140968"/>
            <a:ext cx="1381200" cy="936104"/>
          </a:xfrm>
          <a:prstGeom prst="rect">
            <a:avLst/>
          </a:prstGeom>
          <a:solidFill>
            <a:scrgbClr r="0" g="0" b="0">
              <a:alpha val="0"/>
            </a:scrgbClr>
          </a:solidFill>
        </p:spPr>
      </p:pic>
      <p:pic>
        <p:nvPicPr>
          <p:cNvPr id="6" name="图片 5"/>
          <p:cNvPicPr>
            <a:picLocks noChangeAspect="1"/>
          </p:cNvPicPr>
          <p:nvPr/>
        </p:nvPicPr>
        <p:blipFill>
          <a:blip r:embed="rId4"/>
          <a:stretch>
            <a:fillRect/>
          </a:stretch>
        </p:blipFill>
        <p:spPr>
          <a:xfrm>
            <a:off x="3934966" y="1169193"/>
            <a:ext cx="2960839" cy="1021439"/>
          </a:xfrm>
          <a:prstGeom prst="rect">
            <a:avLst/>
          </a:prstGeom>
        </p:spPr>
      </p:pic>
      <p:pic>
        <p:nvPicPr>
          <p:cNvPr id="7" name="图片 6"/>
          <p:cNvPicPr>
            <a:picLocks noChangeAspect="1"/>
          </p:cNvPicPr>
          <p:nvPr/>
        </p:nvPicPr>
        <p:blipFill>
          <a:blip r:embed="rId5"/>
          <a:stretch>
            <a:fillRect/>
          </a:stretch>
        </p:blipFill>
        <p:spPr>
          <a:xfrm>
            <a:off x="7365472" y="2539110"/>
            <a:ext cx="2314361" cy="492761"/>
          </a:xfrm>
          <a:prstGeom prst="rect">
            <a:avLst/>
          </a:prstGeom>
        </p:spPr>
      </p:pic>
      <p:pic>
        <p:nvPicPr>
          <p:cNvPr id="8" name="图片 7"/>
          <p:cNvPicPr>
            <a:picLocks noChangeAspect="1"/>
          </p:cNvPicPr>
          <p:nvPr/>
        </p:nvPicPr>
        <p:blipFill>
          <a:blip r:embed="rId6">
            <a:clrChange>
              <a:clrFrom>
                <a:srgbClr val="FFFFFF"/>
              </a:clrFrom>
              <a:clrTo>
                <a:srgbClr val="FFFFFF">
                  <a:alpha val="0"/>
                </a:srgbClr>
              </a:clrTo>
            </a:clrChange>
          </a:blip>
          <a:stretch>
            <a:fillRect/>
          </a:stretch>
        </p:blipFill>
        <p:spPr>
          <a:xfrm>
            <a:off x="3807045" y="3933056"/>
            <a:ext cx="3216680" cy="715310"/>
          </a:xfrm>
          <a:prstGeom prst="rect">
            <a:avLst/>
          </a:prstGeom>
        </p:spPr>
      </p:pic>
    </p:spTree>
    <p:extLst>
      <p:ext uri="{BB962C8B-B14F-4D97-AF65-F5344CB8AC3E}">
        <p14:creationId xmlns:p14="http://schemas.microsoft.com/office/powerpoint/2010/main" val="1771890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75516" y="3625270"/>
            <a:ext cx="3415434" cy="419100"/>
          </a:xfrm>
          <a:prstGeom prst="rect">
            <a:avLst/>
          </a:prstGeom>
        </p:spPr>
      </p:pic>
      <p:pic>
        <p:nvPicPr>
          <p:cNvPr id="5" name="图片 4"/>
          <p:cNvPicPr>
            <a:picLocks noChangeAspect="1"/>
          </p:cNvPicPr>
          <p:nvPr/>
        </p:nvPicPr>
        <p:blipFill>
          <a:blip r:embed="rId2"/>
          <a:stretch>
            <a:fillRect/>
          </a:stretch>
        </p:blipFill>
        <p:spPr>
          <a:xfrm>
            <a:off x="10199662" y="3068960"/>
            <a:ext cx="1584176" cy="419100"/>
          </a:xfrm>
          <a:prstGeom prst="rect">
            <a:avLst/>
          </a:prstGeom>
        </p:spPr>
      </p:pic>
      <p:pic>
        <p:nvPicPr>
          <p:cNvPr id="4" name="图片 3"/>
          <p:cNvPicPr>
            <a:picLocks noChangeAspect="1"/>
          </p:cNvPicPr>
          <p:nvPr/>
        </p:nvPicPr>
        <p:blipFill>
          <a:blip r:embed="rId2"/>
          <a:stretch>
            <a:fillRect/>
          </a:stretch>
        </p:blipFill>
        <p:spPr>
          <a:xfrm>
            <a:off x="4439022" y="1969086"/>
            <a:ext cx="1224136" cy="419100"/>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离子键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阴、阳离子之间存在的强烈的相互作用称为离子键。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5788"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由阴、阳离子构成的化合物称为离子化合物。离子化合物主要包括强碱、活泼金属氧化物和绝大多数盐。凡是含有离子键的化合物一定是离子化合物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653;FounderCES"/>
          <p:cNvPicPr/>
          <p:nvPr/>
        </p:nvPicPr>
        <p:blipFill>
          <a:blip r:embed="rId3"/>
          <a:stretch>
            <a:fillRect/>
          </a:stretch>
        </p:blipFill>
        <p:spPr>
          <a:xfrm>
            <a:off x="360854" y="915707"/>
            <a:ext cx="1354455" cy="359410"/>
          </a:xfrm>
          <a:prstGeom prst="rect">
            <a:avLst/>
          </a:prstGeom>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5969478" y="4710660"/>
            <a:ext cx="936104" cy="419100"/>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和共价化合物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原子间通过共用电子对所形成的强烈的相互作用叫作共价键。形成共价键的微粒一般是非金属元素的原子，可以是同种元素的原子，也可以是不同种元素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分子中直接相邻的原子间均以共价键相结合的化合物称为共价化合物。共价化合物中一定没有离子键，只含有共价键的化合物才是共价化合物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660;FounderCES"/>
          <p:cNvPicPr/>
          <p:nvPr/>
        </p:nvPicPr>
        <p:blipFill>
          <a:blip r:embed="rId3"/>
          <a:stretch>
            <a:fillRect/>
          </a:stretch>
        </p:blipFill>
        <p:spPr>
          <a:xfrm>
            <a:off x="340315" y="915707"/>
            <a:ext cx="1354455" cy="359410"/>
          </a:xfrm>
          <a:prstGeom prst="rect">
            <a:avLst/>
          </a:prstGeom>
        </p:spPr>
      </p:pic>
    </p:spTree>
    <p:extLst>
      <p:ext uri="{BB962C8B-B14F-4D97-AF65-F5344CB8AC3E}">
        <p14:creationId xmlns:p14="http://schemas.microsoft.com/office/powerpoint/2010/main" val="3763110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6084526" y="4733661"/>
            <a:ext cx="3179032" cy="419100"/>
          </a:xfrm>
          <a:prstGeom prst="rect">
            <a:avLst/>
          </a:prstGeom>
        </p:spPr>
      </p:pic>
      <p:pic>
        <p:nvPicPr>
          <p:cNvPr id="4" name="图片 3"/>
          <p:cNvPicPr>
            <a:picLocks noChangeAspect="1"/>
          </p:cNvPicPr>
          <p:nvPr/>
        </p:nvPicPr>
        <p:blipFill>
          <a:blip r:embed="rId2"/>
          <a:stretch>
            <a:fillRect/>
          </a:stretch>
        </p:blipFill>
        <p:spPr>
          <a:xfrm>
            <a:off x="5887891" y="4166498"/>
            <a:ext cx="2448272" cy="419100"/>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分子间存在着将分子聚集在一起的作用力，这种作用力称为分子间作用力。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存在：分子间作用力广泛存在于同种或不同种分子之间。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强弱：比化学键弱得多。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对物质性质的影响：主要影响物质的熔、沸点和溶解性等物理性质，而化学键则主要影响物质的化学性质。一般情况下，组成和结构相似的分子，相对分子质量越大，分子间作用力越大，其熔、沸点越高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4.EPS" descr="id:2147492454;FounderCES"/>
          <p:cNvPicPr/>
          <p:nvPr/>
        </p:nvPicPr>
        <p:blipFill>
          <a:blip r:embed="rId3">
            <a:clrChange>
              <a:clrFrom>
                <a:srgbClr val="FFFFFF"/>
              </a:clrFrom>
              <a:clrTo>
                <a:srgbClr val="FFFFFF">
                  <a:alpha val="0"/>
                </a:srgbClr>
              </a:clrTo>
            </a:clrChange>
          </a:blip>
          <a:stretch>
            <a:fillRect/>
          </a:stretch>
        </p:blipFill>
        <p:spPr>
          <a:xfrm>
            <a:off x="343436" y="915707"/>
            <a:ext cx="1354455" cy="359410"/>
          </a:xfrm>
          <a:prstGeom prst="rect">
            <a:avLst/>
          </a:prstGeom>
          <a:solidFill>
            <a:scrgbClr r="0" g="0" b="0">
              <a:alpha val="0"/>
            </a:scrgbClr>
          </a:solidFill>
        </p:spPr>
      </p:pic>
    </p:spTree>
    <p:extLst>
      <p:ext uri="{BB962C8B-B14F-4D97-AF65-F5344CB8AC3E}">
        <p14:creationId xmlns:p14="http://schemas.microsoft.com/office/powerpoint/2010/main" val="2797194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离子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化合物与共价化合物的判断</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方法</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要点破.EPS" descr="id:2147489683;FounderCES"/>
          <p:cNvPicPr/>
          <p:nvPr/>
        </p:nvPicPr>
        <p:blipFill>
          <a:blip r:embed="rId2"/>
          <a:stretch>
            <a:fillRect/>
          </a:stretch>
        </p:blipFill>
        <p:spPr>
          <a:xfrm>
            <a:off x="2970689" y="747286"/>
            <a:ext cx="6249035" cy="539750"/>
          </a:xfrm>
          <a:prstGeom prst="rect">
            <a:avLst/>
          </a:prstGeom>
        </p:spPr>
      </p:pic>
      <p:pic>
        <p:nvPicPr>
          <p:cNvPr id="4" name="要点1.EPS" descr="id:2147489690;FounderCES"/>
          <p:cNvPicPr/>
          <p:nvPr/>
        </p:nvPicPr>
        <p:blipFill>
          <a:blip r:embed="rId3"/>
          <a:stretch>
            <a:fillRect/>
          </a:stretch>
        </p:blipFill>
        <p:spPr>
          <a:xfrm>
            <a:off x="343436" y="1574210"/>
            <a:ext cx="1024890" cy="35941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968045154"/>
              </p:ext>
            </p:extLst>
          </p:nvPr>
        </p:nvGraphicFramePr>
        <p:xfrm>
          <a:off x="343711" y="2060848"/>
          <a:ext cx="11502991" cy="4320480"/>
        </p:xfrm>
        <a:graphic>
          <a:graphicData uri="http://schemas.openxmlformats.org/drawingml/2006/table">
            <a:tbl>
              <a:tblPr firstRow="1" firstCol="1" bandRow="1"/>
              <a:tblGrid>
                <a:gridCol w="1647039">
                  <a:extLst>
                    <a:ext uri="{9D8B030D-6E8A-4147-A177-3AD203B41FA5}">
                      <a16:colId xmlns:a16="http://schemas.microsoft.com/office/drawing/2014/main" val="1719258363"/>
                    </a:ext>
                  </a:extLst>
                </a:gridCol>
                <a:gridCol w="4608512">
                  <a:extLst>
                    <a:ext uri="{9D8B030D-6E8A-4147-A177-3AD203B41FA5}">
                      <a16:colId xmlns:a16="http://schemas.microsoft.com/office/drawing/2014/main" val="4012108214"/>
                    </a:ext>
                  </a:extLst>
                </a:gridCol>
                <a:gridCol w="5247440">
                  <a:extLst>
                    <a:ext uri="{9D8B030D-6E8A-4147-A177-3AD203B41FA5}">
                      <a16:colId xmlns:a16="http://schemas.microsoft.com/office/drawing/2014/main" val="2589181661"/>
                    </a:ext>
                  </a:extLst>
                </a:gridCol>
              </a:tblGrid>
              <a:tr h="480053">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判断依据</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离子化合物</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共价化合物</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4073138"/>
                  </a:ext>
                </a:extLst>
              </a:tr>
              <a:tr h="480053">
                <a:tc>
                  <a:txBody>
                    <a:bodyPr/>
                    <a:lstStyle/>
                    <a:p>
                      <a:pPr algn="ctr" hangingPunct="0">
                        <a:lnSpc>
                          <a:spcPct val="150000"/>
                        </a:lnSpc>
                        <a:spcAft>
                          <a:spcPts val="0"/>
                        </a:spcAf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化学键类型</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含有离子键的化合物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仅含共价键的化合物</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12692953"/>
                  </a:ext>
                </a:extLst>
              </a:tr>
              <a:tr h="2400267">
                <a:tc>
                  <a:txBody>
                    <a:bodyPr/>
                    <a:lstStyle/>
                    <a:p>
                      <a:pPr algn="ctr" hangingPunct="0">
                        <a:lnSpc>
                          <a:spcPct val="150000"/>
                        </a:lnSpc>
                        <a:spcAft>
                          <a:spcPts val="0"/>
                        </a:spcAf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化合物类别</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大多数的盐</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活泼金属氧化物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MgO</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非金属氢化物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非金属氧化物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含氧酸</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大多数有机物</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87508034"/>
                  </a:ext>
                </a:extLst>
              </a:tr>
              <a:tr h="960107">
                <a:tc>
                  <a:txBody>
                    <a:bodyPr/>
                    <a:lstStyle/>
                    <a:p>
                      <a:pPr algn="ctr" hangingPunct="0">
                        <a:lnSpc>
                          <a:spcPct val="150000"/>
                        </a:lnSpc>
                        <a:spcAft>
                          <a:spcPts val="0"/>
                        </a:spcAf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化合物的</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熔、沸点较高</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熔融状态下能导电</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熔、沸点较低</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0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SiC</a:t>
                      </a:r>
                      <a:r>
                        <a:rPr lang="zh-CN" sz="20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等例外</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熔融状态下不能导电</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9567184"/>
                  </a:ext>
                </a:extLst>
              </a:tr>
            </a:tbl>
          </a:graphicData>
        </a:graphic>
      </p:graphicFrame>
    </p:spTree>
    <p:extLst>
      <p:ext uri="{BB962C8B-B14F-4D97-AF65-F5344CB8AC3E}">
        <p14:creationId xmlns:p14="http://schemas.microsoft.com/office/powerpoint/2010/main" val="1422960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436" y="746120"/>
            <a:ext cx="11503266" cy="4195048"/>
          </a:xfrm>
          <a:prstGeom prst="rect">
            <a:avLst/>
          </a:prstGeom>
        </p:spPr>
      </p:pic>
      <p:sp>
        <p:nvSpPr>
          <p:cNvPr id="2" name="内容占位符 1"/>
          <p:cNvSpPr>
            <a:spLocks noGrp="1"/>
          </p:cNvSpPr>
          <p:nvPr>
            <p:ph idx="1"/>
          </p:nvPr>
        </p:nvSpPr>
        <p:spPr>
          <a:xfrm>
            <a:off x="360854" y="847162"/>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离子化合物中一定存在离子键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还可能存在共价键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共价化合物中只存在共价键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一定不存在离子键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离子化合物不一定由金属元素和非金属元素组成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等是离子化合物。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共价化合物中不一定只有非金属元素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是共价化合物。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只含有共价键的物质不一定是共价化合物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等单质</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名师点拨.EPS" descr="id:2147492483;FounderCES"/>
          <p:cNvPicPr/>
          <p:nvPr/>
        </p:nvPicPr>
        <p:blipFill>
          <a:blip r:embed="rId3">
            <a:clrChange>
              <a:clrFrom>
                <a:srgbClr val="FFFFFF"/>
              </a:clrFrom>
              <a:clrTo>
                <a:srgbClr val="FFFFFF">
                  <a:alpha val="0"/>
                </a:srgbClr>
              </a:clrTo>
            </a:clrChange>
          </a:blip>
          <a:stretch>
            <a:fillRect/>
          </a:stretch>
        </p:blipFill>
        <p:spPr>
          <a:xfrm>
            <a:off x="360854" y="992974"/>
            <a:ext cx="1540510" cy="359410"/>
          </a:xfrm>
          <a:prstGeom prst="rect">
            <a:avLst/>
          </a:prstGeom>
          <a:solidFill>
            <a:scrgbClr r="0" g="0" b="0">
              <a:alpha val="0"/>
            </a:scrgbClr>
          </a:solidFill>
        </p:spPr>
      </p:pic>
    </p:spTree>
    <p:extLst>
      <p:ext uri="{BB962C8B-B14F-4D97-AF65-F5344CB8AC3E}">
        <p14:creationId xmlns:p14="http://schemas.microsoft.com/office/powerpoint/2010/main" val="4105555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关于化学键的说法正确的是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含有金属元素的化合物一定是离子化合物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族元素原子化合时，一定形成离子键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由非金属元素形成的化合物一定不是离子化合物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活泼金属与活泼非金属化合时，能形成离子键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含有离子键的化合物一定是离子化合物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离子化合物中可能同时含有离子键和共价键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.①②⑤</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.④⑤⑥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②③⑤</a:t>
            </a:r>
          </a:p>
        </p:txBody>
      </p:sp>
      <p:pic>
        <p:nvPicPr>
          <p:cNvPr id="3" name="24典例1.EPS" descr="id:2147489704;FounderCES"/>
          <p:cNvPicPr/>
          <p:nvPr/>
        </p:nvPicPr>
        <p:blipFill>
          <a:blip r:embed="rId2"/>
          <a:stretch>
            <a:fillRect/>
          </a:stretch>
        </p:blipFill>
        <p:spPr>
          <a:xfrm>
            <a:off x="343436" y="915707"/>
            <a:ext cx="1116965" cy="359410"/>
          </a:xfrm>
          <a:prstGeom prst="rect">
            <a:avLst/>
          </a:prstGeom>
        </p:spPr>
      </p:pic>
      <p:sp>
        <p:nvSpPr>
          <p:cNvPr id="4" name="内容占位符 1"/>
          <p:cNvSpPr txBox="1">
            <a:spLocks/>
          </p:cNvSpPr>
          <p:nvPr/>
        </p:nvSpPr>
        <p:spPr bwMode="auto">
          <a:xfrm>
            <a:off x="360854" y="567866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726;FounderCES"/>
          <p:cNvPicPr/>
          <p:nvPr/>
        </p:nvPicPr>
        <p:blipFill>
          <a:blip r:embed="rId3"/>
          <a:stretch>
            <a:fillRect/>
          </a:stretch>
        </p:blipFill>
        <p:spPr>
          <a:xfrm>
            <a:off x="360854" y="5875421"/>
            <a:ext cx="807720" cy="287655"/>
          </a:xfrm>
          <a:prstGeom prst="rect">
            <a:avLst/>
          </a:prstGeom>
        </p:spPr>
      </p:pic>
    </p:spTree>
    <p:extLst>
      <p:ext uri="{BB962C8B-B14F-4D97-AF65-F5344CB8AC3E}">
        <p14:creationId xmlns:p14="http://schemas.microsoft.com/office/powerpoint/2010/main" val="423656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u="wavy"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属于共价化合物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族的卤素化合时形成共价键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非金属元素形成的铵盐都是离子化合物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活泼金属与活泼非金属化合时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可分别形成阳离子和阴离子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因此能形成离子键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含有离子键的化合物一定是离子化合物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含有原子团的离子化合物如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既含有离子键又含有共价键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9719;FounderCES"/>
          <p:cNvPicPr/>
          <p:nvPr/>
        </p:nvPicPr>
        <p:blipFill>
          <a:blip r:embed="rId2"/>
          <a:stretch>
            <a:fillRect/>
          </a:stretch>
        </p:blipFill>
        <p:spPr>
          <a:xfrm>
            <a:off x="360854" y="942875"/>
            <a:ext cx="807720" cy="287655"/>
          </a:xfrm>
          <a:prstGeom prst="rect">
            <a:avLst/>
          </a:prstGeom>
        </p:spPr>
      </p:pic>
    </p:spTree>
    <p:extLst>
      <p:ext uri="{BB962C8B-B14F-4D97-AF65-F5344CB8AC3E}">
        <p14:creationId xmlns:p14="http://schemas.microsoft.com/office/powerpoint/2010/main" val="3363402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TotalTime>
  <Words>1472</Words>
  <Application>Microsoft Office PowerPoint</Application>
  <PresentationFormat>自定义</PresentationFormat>
  <Paragraphs>122</Paragraphs>
  <Slides>23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382</cp:revision>
  <dcterms:created xsi:type="dcterms:W3CDTF">2020-11-06T05:24:00Z</dcterms:created>
  <dcterms:modified xsi:type="dcterms:W3CDTF">2025-08-13T10:02:19Z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